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92" r:id="rId3"/>
    <p:sldId id="290" r:id="rId4"/>
    <p:sldId id="289" r:id="rId5"/>
    <p:sldId id="293" r:id="rId6"/>
    <p:sldId id="264" r:id="rId7"/>
    <p:sldId id="259" r:id="rId8"/>
    <p:sldId id="291" r:id="rId9"/>
    <p:sldId id="258" r:id="rId10"/>
    <p:sldId id="268" r:id="rId11"/>
    <p:sldId id="263" r:id="rId12"/>
    <p:sldId id="282" r:id="rId13"/>
    <p:sldId id="287" r:id="rId14"/>
    <p:sldId id="285" r:id="rId15"/>
    <p:sldId id="277" r:id="rId16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9" autoAdjust="0"/>
    <p:restoredTop sz="94732" autoAdjust="0"/>
  </p:normalViewPr>
  <p:slideViewPr>
    <p:cSldViewPr snapToGrid="0">
      <p:cViewPr varScale="1">
        <p:scale>
          <a:sx n="96" d="100"/>
          <a:sy n="96" d="100"/>
        </p:scale>
        <p:origin x="3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339AE4-48BB-5E41-7116-B66465A04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" b="55687"/>
          <a:stretch/>
        </p:blipFill>
        <p:spPr>
          <a:xfrm>
            <a:off x="200115" y="0"/>
            <a:ext cx="11991883" cy="303883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F5E8A9-E156-446F-FD12-946B7C26AB85}"/>
              </a:ext>
            </a:extLst>
          </p:cNvPr>
          <p:cNvSpPr txBox="1"/>
          <p:nvPr/>
        </p:nvSpPr>
        <p:spPr>
          <a:xfrm>
            <a:off x="4225923" y="5657671"/>
            <a:ext cx="3499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algn="ctr"/>
            <a:r>
              <a:rPr lang="zh-CN" altLang="en-US" dirty="0"/>
              <a:t>解方程组</a:t>
            </a:r>
            <a:r>
              <a:rPr lang="en-US" altLang="zh-CN" dirty="0"/>
              <a:t>   </a:t>
            </a:r>
          </a:p>
          <a:p>
            <a:pPr algn="ctr"/>
            <a:r>
              <a:rPr lang="zh-CN" altLang="en-US" dirty="0"/>
              <a:t>华锱剑</a:t>
            </a:r>
            <a:r>
              <a:rPr lang="en-US" altLang="zh-CN" dirty="0"/>
              <a:t>   </a:t>
            </a:r>
            <a:r>
              <a:rPr lang="zh-CN" altLang="en-US" dirty="0">
                <a:sym typeface="+mn-ea"/>
              </a:rPr>
              <a:t>韩米朵   曾维昕   王怡娴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B60E2E-3A4F-30AE-2989-92A954FB8BB6}"/>
              </a:ext>
            </a:extLst>
          </p:cNvPr>
          <p:cNvSpPr txBox="1"/>
          <p:nvPr/>
        </p:nvSpPr>
        <p:spPr>
          <a:xfrm>
            <a:off x="4535331" y="3646580"/>
            <a:ext cx="312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EasyX</a:t>
            </a:r>
            <a:r>
              <a:rPr lang="zh-CN" altLang="en-US" dirty="0"/>
              <a:t>的心型线动态效果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CC74C53-824E-FB1A-7434-936E0A80A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6" y="2765361"/>
            <a:ext cx="9055419" cy="1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117" cy="6871566"/>
          </a:xfrm>
          <a:scene3d>
            <a:camera prst="orthographicFront">
              <a:rot lat="10800000" lon="10800000" rev="0"/>
            </a:camera>
            <a:lightRig rig="threePt" dir="t"/>
          </a:scene3d>
        </p:spPr>
      </p:pic>
      <p:sp>
        <p:nvSpPr>
          <p:cNvPr id="8" name="文本框 7"/>
          <p:cNvSpPr txBox="1"/>
          <p:nvPr/>
        </p:nvSpPr>
        <p:spPr>
          <a:xfrm>
            <a:off x="439093" y="255368"/>
            <a:ext cx="621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6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增加视觉效果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 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093" y="840143"/>
            <a:ext cx="10416014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绘制全屏窗口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EasyX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GetHWnd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函数得到窗口句柄，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绘制全屏窗口；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293" y="1421362"/>
            <a:ext cx="821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设置字幕：使用</a:t>
            </a:r>
            <a:r>
              <a:rPr lang="en-US" altLang="zh-CN" sz="2000" dirty="0" err="1"/>
              <a:t>EasyX</a:t>
            </a:r>
            <a:r>
              <a:rPr lang="zh-CN" altLang="en-US" sz="2000" dirty="0"/>
              <a:t>中</a:t>
            </a:r>
            <a:r>
              <a:rPr lang="en-US" altLang="zh-CN" sz="2000" dirty="0" err="1"/>
              <a:t>setcolor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settextstyle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drawtext</a:t>
            </a:r>
            <a:r>
              <a:rPr lang="zh-CN" altLang="en-US" sz="2000" dirty="0"/>
              <a:t>函数绘制字幕；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690CC0-104C-DCF8-74E3-D045956A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293" y="1788600"/>
            <a:ext cx="9781148" cy="12029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CF4471-1F85-58DB-C4F9-DB229E370B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093" y="2915429"/>
            <a:ext cx="5088519" cy="30262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1437F4-8CA2-5746-ED13-65089351AD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2071" y="2915429"/>
            <a:ext cx="5286463" cy="3202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9562" cy="6858000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ED5D615-1C4A-F05E-DE6E-F42F0120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280" y="639393"/>
            <a:ext cx="5874026" cy="5287020"/>
          </a:xfrm>
        </p:spPr>
        <p:txBody>
          <a:bodyPr>
            <a:normAutofit/>
          </a:bodyPr>
          <a:lstStyle/>
          <a:p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前期查阅相关资料，寻找数学公式</a:t>
            </a: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  <a:t>静态心形曲线</a:t>
            </a: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动态曲线，增加功能</a:t>
            </a: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  <a:t>小组内讲解代码，组员提出疑问，组长解答</a:t>
            </a: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  <a:t>实现多层动态曲线重叠效果，使画面更加丰富</a:t>
            </a: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br>
              <a:rPr lang="en-US" altLang="zh-CN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</a:br>
            <a:r>
              <a:rPr lang="zh-CN" altLang="en-US" sz="2700" dirty="0">
                <a:ln>
                  <a:solidFill>
                    <a:sysClr val="windowText" lastClr="000000"/>
                  </a:solidFill>
                </a:ln>
                <a:latin typeface="+mn-ea"/>
                <a:ea typeface="+mn-ea"/>
              </a:rPr>
              <a:t>增加按键改善观者使用体验，完成终极版本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146CE361-18A7-766C-5B7C-4496060E2472}"/>
              </a:ext>
            </a:extLst>
          </p:cNvPr>
          <p:cNvSpPr/>
          <p:nvPr/>
        </p:nvSpPr>
        <p:spPr>
          <a:xfrm>
            <a:off x="11014051" y="800959"/>
            <a:ext cx="515657" cy="4963886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7000"/>
            <a:alphaModFix amt="17000"/>
            <a:alphaModFix amt="1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文本框 170"/>
          <p:cNvSpPr txBox="1"/>
          <p:nvPr/>
        </p:nvSpPr>
        <p:spPr>
          <a:xfrm>
            <a:off x="1491440" y="1033309"/>
            <a:ext cx="540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保持对生活的热爱与好奇</a:t>
            </a:r>
          </a:p>
        </p:txBody>
      </p:sp>
      <p:sp>
        <p:nvSpPr>
          <p:cNvPr id="172" name="文本框 171"/>
          <p:cNvSpPr txBox="1"/>
          <p:nvPr/>
        </p:nvSpPr>
        <p:spPr>
          <a:xfrm>
            <a:off x="1457435" y="4980544"/>
            <a:ext cx="6569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小组成员积极互动，多多沟通与交流</a:t>
            </a:r>
          </a:p>
        </p:txBody>
      </p:sp>
      <p:sp>
        <p:nvSpPr>
          <p:cNvPr id="173" name="文本框 172"/>
          <p:cNvSpPr txBox="1"/>
          <p:nvPr/>
        </p:nvSpPr>
        <p:spPr>
          <a:xfrm>
            <a:off x="1491440" y="2349054"/>
            <a:ext cx="5955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分工明确</a:t>
            </a:r>
          </a:p>
        </p:txBody>
      </p:sp>
      <p:sp>
        <p:nvSpPr>
          <p:cNvPr id="175" name="文本框 174"/>
          <p:cNvSpPr txBox="1"/>
          <p:nvPr/>
        </p:nvSpPr>
        <p:spPr>
          <a:xfrm>
            <a:off x="1491440" y="3664799"/>
            <a:ext cx="392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• 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学好数学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3D1B13-DCC2-0F71-B018-61C18898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36" y="0"/>
            <a:ext cx="301532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D5B837-031B-48BD-3ED4-AF0A17C51950}"/>
              </a:ext>
            </a:extLst>
          </p:cNvPr>
          <p:cNvSpPr txBox="1"/>
          <p:nvPr/>
        </p:nvSpPr>
        <p:spPr>
          <a:xfrm>
            <a:off x="233665" y="740921"/>
            <a:ext cx="1381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感悟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5189C7-0CA1-604C-9476-858ADD7A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23791" y="6568712"/>
            <a:ext cx="3876261" cy="289288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dirty="0">
                <a:latin typeface="+mn-ea"/>
                <a:cs typeface="+mj-cs"/>
                <a:sym typeface="+mn-ea"/>
              </a:rPr>
              <a:t>            </a:t>
            </a:r>
            <a:r>
              <a:rPr lang="en-US" altLang="zh-CN" sz="1200" dirty="0">
                <a:latin typeface="+mn-ea"/>
                <a:cs typeface="+mj-cs"/>
                <a:sym typeface="+mn-ea"/>
              </a:rPr>
              <a:t>*</a:t>
            </a:r>
            <a:r>
              <a:rPr lang="zh-CN" altLang="en-US" sz="1200" dirty="0">
                <a:latin typeface="+mn-ea"/>
                <a:cs typeface="+mj-cs"/>
                <a:sym typeface="+mn-ea"/>
              </a:rPr>
              <a:t> </a:t>
            </a:r>
            <a:r>
              <a:rPr lang="en-US" altLang="zh-CN" sz="1200" dirty="0">
                <a:latin typeface="+mn-ea"/>
                <a:cs typeface="+mj-cs"/>
                <a:sym typeface="+mn-ea"/>
              </a:rPr>
              <a:t>PPT</a:t>
            </a:r>
            <a:r>
              <a:rPr lang="zh-CN" altLang="en-US" sz="1200" dirty="0">
                <a:latin typeface="+mn-ea"/>
                <a:cs typeface="+mj-cs"/>
                <a:sym typeface="+mn-ea"/>
              </a:rPr>
              <a:t>中所有背景元素均源于该程序</a:t>
            </a:r>
            <a:endParaRPr lang="zh-CN" altLang="en-US" sz="1200" dirty="0">
              <a:latin typeface="+mn-ea"/>
              <a:cs typeface="+mj-cs"/>
            </a:endParaRPr>
          </a:p>
          <a:p>
            <a:pPr algn="l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CE9F81-6E95-E6F6-B9CD-A15737D52EB0}"/>
              </a:ext>
            </a:extLst>
          </p:cNvPr>
          <p:cNvSpPr txBox="1"/>
          <p:nvPr/>
        </p:nvSpPr>
        <p:spPr>
          <a:xfrm>
            <a:off x="2955143" y="2513656"/>
            <a:ext cx="300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Powered by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5E3E6C-7C01-ABEE-00D3-8C8C11E2A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3" y="2780599"/>
            <a:ext cx="9878387" cy="1601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8DA32B8-87C4-2357-A2E7-BCC9DF72C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5" b="10657"/>
          <a:stretch/>
        </p:blipFill>
        <p:spPr>
          <a:xfrm>
            <a:off x="-6876" y="5331405"/>
            <a:ext cx="12192000" cy="15744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6A3459-967B-EBFA-7997-6DF40B284C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r="22417" b="12176"/>
          <a:stretch>
            <a:fillRect/>
          </a:stretch>
        </p:blipFill>
        <p:spPr>
          <a:xfrm>
            <a:off x="0" y="0"/>
            <a:ext cx="3974453" cy="3427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E0F0BA-D6F3-442D-A1DB-278EF7EF49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95613" y="0"/>
            <a:ext cx="3889511" cy="34273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A1177C-07FA-3C61-E7D8-26DFF33CBC6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74453" y="0"/>
            <a:ext cx="4321160" cy="34273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BBA76F0-4E1D-ED4A-01FB-E62DACDBE690}"/>
              </a:ext>
            </a:extLst>
          </p:cNvPr>
          <p:cNvSpPr txBox="1">
            <a:spLocks/>
          </p:cNvSpPr>
          <p:nvPr/>
        </p:nvSpPr>
        <p:spPr>
          <a:xfrm>
            <a:off x="705395" y="2546166"/>
            <a:ext cx="2563662" cy="250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latin typeface="+mn-lt"/>
                <a:ea typeface="+mn-ea"/>
                <a:cs typeface="+mn-cs"/>
              </a:rPr>
              <a:t>灯光经过杯壁反射</a:t>
            </a:r>
            <a:endParaRPr lang="en-US" altLang="zh-CN" sz="1800" dirty="0"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latin typeface="+mn-lt"/>
                <a:ea typeface="+mn-ea"/>
                <a:cs typeface="+mn-cs"/>
              </a:rPr>
              <a:t>在杯底形成心型线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861AFE-3AD2-8B10-07E4-56FF3BD24AB3}"/>
              </a:ext>
            </a:extLst>
          </p:cNvPr>
          <p:cNvSpPr txBox="1"/>
          <p:nvPr/>
        </p:nvSpPr>
        <p:spPr>
          <a:xfrm>
            <a:off x="5116142" y="4761754"/>
            <a:ext cx="459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灵感来源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9F303D-C7AE-D937-5898-E73626C48419}"/>
              </a:ext>
            </a:extLst>
          </p:cNvPr>
          <p:cNvSpPr txBox="1"/>
          <p:nvPr/>
        </p:nvSpPr>
        <p:spPr>
          <a:xfrm>
            <a:off x="9202230" y="3432436"/>
            <a:ext cx="298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曼德勃罗集的初始部分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FFA2EE-443A-10A7-D8A8-DDFEE7B0D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456" y="4086994"/>
            <a:ext cx="4487336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5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EDB74-4FF5-6AA1-0A6A-883595D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506" y="765331"/>
            <a:ext cx="811696" cy="78781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N=10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D0095-304F-46C7-26E3-E6D35DDD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1" y="455630"/>
            <a:ext cx="7325139" cy="61940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基础原理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3DE5C-B658-9EA9-C2AC-4BCC88F3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941" y="-13966"/>
            <a:ext cx="2338059" cy="2318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4F68E7-0535-AE83-A5F6-7A68DA08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4629" y="2248340"/>
            <a:ext cx="2447371" cy="24432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6FA7C7-EC4E-AF11-ACD3-3098F3E9D1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941" y="4691611"/>
            <a:ext cx="2338060" cy="2345893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DDC5F225-DEDB-34B9-8AF1-35BB21EB5723}"/>
              </a:ext>
            </a:extLst>
          </p:cNvPr>
          <p:cNvSpPr txBox="1">
            <a:spLocks/>
          </p:cNvSpPr>
          <p:nvPr/>
        </p:nvSpPr>
        <p:spPr>
          <a:xfrm>
            <a:off x="9108506" y="3083808"/>
            <a:ext cx="811696" cy="78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N=20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C2D5B2C-B571-362D-0F9D-14CCCDFA065F}"/>
              </a:ext>
            </a:extLst>
          </p:cNvPr>
          <p:cNvSpPr txBox="1">
            <a:spLocks/>
          </p:cNvSpPr>
          <p:nvPr/>
        </p:nvSpPr>
        <p:spPr>
          <a:xfrm>
            <a:off x="9130470" y="5407838"/>
            <a:ext cx="811696" cy="78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N=50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AE6C4-33F2-3003-9509-1BDE0954641A}"/>
              </a:ext>
            </a:extLst>
          </p:cNvPr>
          <p:cNvSpPr txBox="1"/>
          <p:nvPr/>
        </p:nvSpPr>
        <p:spPr>
          <a:xfrm>
            <a:off x="454378" y="1582845"/>
            <a:ext cx="814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包络线作图方法</a:t>
            </a:r>
            <a:endParaRPr lang="en-US" altLang="zh-CN" sz="2400" dirty="0"/>
          </a:p>
          <a:p>
            <a:r>
              <a:rPr lang="zh-CN" altLang="en-US" sz="2400" dirty="0"/>
              <a:t>将标号为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的点与标号为</a:t>
            </a:r>
            <a:r>
              <a:rPr lang="en-US" altLang="zh-CN" sz="2400" dirty="0" err="1"/>
              <a:t>i</a:t>
            </a:r>
            <a:r>
              <a:rPr lang="en-US" altLang="zh-CN" sz="2400" dirty="0"/>
              <a:t>*2</a:t>
            </a:r>
            <a:r>
              <a:rPr lang="zh-CN" altLang="en-US" sz="2400" dirty="0"/>
              <a:t>的点相连</a:t>
            </a:r>
            <a:endParaRPr lang="en-US" altLang="zh-CN" sz="2400" dirty="0"/>
          </a:p>
          <a:p>
            <a:r>
              <a:rPr lang="zh-CN" altLang="en-US" sz="2400" dirty="0"/>
              <a:t>总点数</a:t>
            </a:r>
            <a:r>
              <a:rPr lang="en-US" altLang="zh-CN" sz="2400" dirty="0"/>
              <a:t>N</a:t>
            </a:r>
            <a:r>
              <a:rPr lang="zh-CN" altLang="en-US" sz="2400" dirty="0"/>
              <a:t>越多，包络出的图像就越清晰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AAAE99-D2F5-49B9-E1D9-995EA8C43328}"/>
              </a:ext>
            </a:extLst>
          </p:cNvPr>
          <p:cNvSpPr txBox="1"/>
          <p:nvPr/>
        </p:nvSpPr>
        <p:spPr>
          <a:xfrm>
            <a:off x="454378" y="3871622"/>
            <a:ext cx="611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为此，我们需要一个结构体（</a:t>
            </a:r>
            <a:r>
              <a:rPr lang="en-US" altLang="zh-CN" sz="2400" dirty="0"/>
              <a:t>POINT</a:t>
            </a:r>
            <a:r>
              <a:rPr lang="zh-CN" altLang="en-US" sz="2400" dirty="0"/>
              <a:t>）来表示点的坐标</a:t>
            </a:r>
            <a:endParaRPr lang="en-US" altLang="zh-CN" sz="2400" dirty="0"/>
          </a:p>
          <a:p>
            <a:r>
              <a:rPr lang="zh-CN" altLang="en-US" sz="2400" dirty="0"/>
              <a:t>并调用函数（</a:t>
            </a:r>
            <a:r>
              <a:rPr lang="en-US" altLang="zh-CN" sz="2400" dirty="0"/>
              <a:t>line</a:t>
            </a:r>
            <a:r>
              <a:rPr lang="zh-CN" altLang="en-US" sz="2400" dirty="0"/>
              <a:t>）绘制直线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54A4F0-D85A-D409-02F2-C5F4BD1E0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9930"/>
            <a:ext cx="5215467" cy="6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81CF39-9FCE-511C-683A-B83469F8B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52"/>
          <a:stretch/>
        </p:blipFill>
        <p:spPr>
          <a:xfrm>
            <a:off x="1736016" y="-1"/>
            <a:ext cx="10405534" cy="6858000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96F70093-C219-8EC9-0E9B-4C496668EA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53350" cy="6857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定义结构体point表示点的坐标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定义函数drawLineBetweenDots 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用于绘制线条</a:t>
            </a:r>
          </a:p>
          <a:p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 引入factor 实现动态效果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（shift/contrl控制前进/后退）</a:t>
            </a:r>
          </a:p>
          <a:p>
            <a:pPr marL="0" indent="0">
              <a:buNone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将线条细分为像素点，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获得第二种展示效果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合并功能：按键切换连接方式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7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增加视觉效果：绘制全屏窗口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				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设置字幕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2C869-7E4A-F207-938B-7EB1CB09E65A}"/>
              </a:ext>
            </a:extLst>
          </p:cNvPr>
          <p:cNvSpPr txBox="1"/>
          <p:nvPr/>
        </p:nvSpPr>
        <p:spPr>
          <a:xfrm>
            <a:off x="9453350" y="1998133"/>
            <a:ext cx="10707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13068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1FA2F0-E35A-2F4D-FC20-F87DDAA2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9"/>
            <a:ext cx="12192000" cy="6858000"/>
          </a:xfrm>
        </p:spPr>
      </p:pic>
      <p:sp>
        <p:nvSpPr>
          <p:cNvPr id="7" name="文本框 6"/>
          <p:cNvSpPr txBox="1"/>
          <p:nvPr/>
        </p:nvSpPr>
        <p:spPr>
          <a:xfrm>
            <a:off x="482788" y="345084"/>
            <a:ext cx="7385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1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定义结构体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point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表示点的坐标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0180" y="1049435"/>
            <a:ext cx="6900651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结构体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表示实数对（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）：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{</a:t>
            </a:r>
          </a:p>
          <a:p>
            <a:pPr lvl="0" algn="r">
              <a:lnSpc>
                <a:spcPct val="150000"/>
              </a:lnSpc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el-GR" altLang="zh-CN" dirty="0"/>
              <a:t>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/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总点数 为单位角度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</a:p>
          <a:p>
            <a:pPr lvl="0" algn="r">
              <a:lnSpc>
                <a:spcPct val="150000"/>
              </a:lnSpc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点的序号 乘单位角度 计算弧度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利用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和角度计算点坐标（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Xn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Yn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+PI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使点的标号从负半轴顺时针开始，获得更自然的观感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返回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		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8" y="1874458"/>
            <a:ext cx="5907536" cy="143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517" y="-68240"/>
            <a:ext cx="12471022" cy="7014950"/>
          </a:xfrm>
        </p:spPr>
      </p:pic>
      <p:sp>
        <p:nvSpPr>
          <p:cNvPr id="3" name="文本框 2"/>
          <p:cNvSpPr txBox="1"/>
          <p:nvPr/>
        </p:nvSpPr>
        <p:spPr>
          <a:xfrm>
            <a:off x="174620" y="253641"/>
            <a:ext cx="973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2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定义函数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drawLineBetweenDots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用于绘制线条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620" y="1160297"/>
            <a:ext cx="10307850" cy="466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定义函数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drawLineBetweenDots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{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得到起点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(start</a:t>
            </a:r>
            <a:r>
              <a:rPr lang="en-US" altLang="zh-CN" sz="16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、终点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(end)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EasyX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setcolor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函数设置线条颜色；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EasyX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函数绘制线段；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}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   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在主函数中调用函数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drawLineBetweenDots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；        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260" y="1320892"/>
            <a:ext cx="7059780" cy="231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876401-CD84-BB83-7FF1-6D8B606CB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4" y="4121523"/>
            <a:ext cx="8026937" cy="1007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B78955-EBBE-725C-B034-8D3239A926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10" y="2173164"/>
            <a:ext cx="6237838" cy="1007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06"/>
            <a:ext cx="12056475" cy="6781767"/>
          </a:xfr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6" name="文本框 5"/>
          <p:cNvSpPr txBox="1"/>
          <p:nvPr/>
        </p:nvSpPr>
        <p:spPr>
          <a:xfrm>
            <a:off x="387035" y="430606"/>
            <a:ext cx="6151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引入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factor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实现动态效果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7035" y="1190463"/>
            <a:ext cx="6151830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尝试发现：改变该值，可得到不同图形</a:t>
            </a:r>
          </a:p>
        </p:txBody>
      </p:sp>
      <p:sp>
        <p:nvSpPr>
          <p:cNvPr id="11" name="箭头: 下 10"/>
          <p:cNvSpPr/>
          <p:nvPr/>
        </p:nvSpPr>
        <p:spPr>
          <a:xfrm>
            <a:off x="2840114" y="2839061"/>
            <a:ext cx="153910" cy="439027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035" y="3321750"/>
            <a:ext cx="5828840" cy="2353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动态实现：定义变量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factor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在循环过程中，</a:t>
            </a:r>
            <a:r>
              <a:rPr lang="en-US" altLang="zh-CN" sz="2000" dirty="0"/>
              <a:t>factor</a:t>
            </a:r>
            <a:r>
              <a:rPr lang="zh-CN" altLang="en-US" sz="2000" dirty="0"/>
              <a:t>逐步增加</a:t>
            </a:r>
            <a:r>
              <a:rPr lang="en-US" altLang="zh-CN" sz="2000" dirty="0"/>
              <a:t>speed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连线首端点序号为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，不变；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连线末端点序号为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*factor</a:t>
            </a:r>
            <a:r>
              <a:rPr lang="zh-CN" altLang="en-US" sz="2000" dirty="0"/>
              <a:t>，逐渐增加；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首末相连，形成动态效果；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1232119"/>
            <a:ext cx="3642978" cy="998778"/>
          </a:xfrm>
          <a:prstGeom prst="rect">
            <a:avLst/>
          </a:prstGeom>
        </p:spPr>
      </p:pic>
      <p:sp>
        <p:nvSpPr>
          <p:cNvPr id="16" name="箭头: 下 15"/>
          <p:cNvSpPr/>
          <p:nvPr/>
        </p:nvSpPr>
        <p:spPr>
          <a:xfrm>
            <a:off x="8607122" y="2161107"/>
            <a:ext cx="153910" cy="401579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87" y="5187432"/>
            <a:ext cx="4776047" cy="12259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2590273"/>
            <a:ext cx="5048833" cy="6531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45" y="3327057"/>
            <a:ext cx="5665555" cy="2038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3558530"/>
            <a:ext cx="4371212" cy="1452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" y="2422908"/>
            <a:ext cx="1292343" cy="861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69" y="2400079"/>
            <a:ext cx="1292342" cy="8613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08" y="2416698"/>
            <a:ext cx="1292342" cy="8613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0" y="2408839"/>
            <a:ext cx="1292343" cy="8613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30" y="1742652"/>
            <a:ext cx="3642979" cy="23070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93106" y="2101062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*2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91120" y="209843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*3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87793" y="209843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*4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56101" y="2097133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*5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2951" y="1757817"/>
            <a:ext cx="405880" cy="215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0251" cy="6849601"/>
          </a:xfrm>
        </p:spPr>
      </p:pic>
      <p:sp>
        <p:nvSpPr>
          <p:cNvPr id="6" name="文本框 5"/>
          <p:cNvSpPr txBox="1"/>
          <p:nvPr/>
        </p:nvSpPr>
        <p:spPr>
          <a:xfrm>
            <a:off x="1728192" y="275985"/>
            <a:ext cx="9678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将线条细分为像素点，获得第二种展示效果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8192" y="952755"/>
            <a:ext cx="9571960" cy="28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将一条线细分为若干个份，定义份数为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numDots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定义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   首、末  两点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差值；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分别计算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方向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步进值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stepX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numDots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的循环中，计算出每个像素点的坐标：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起点坐标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stepX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setcolor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设置点的颜色；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putpixel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函数在指定位置绘制像素的，达到以点代线的效果；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F9653-A8F2-DB05-2C44-F8ECF5676E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839" y="3952196"/>
            <a:ext cx="8325261" cy="2789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2" cy="68580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文本框 2"/>
          <p:cNvSpPr txBox="1"/>
          <p:nvPr/>
        </p:nvSpPr>
        <p:spPr>
          <a:xfrm>
            <a:off x="447200" y="137634"/>
            <a:ext cx="110211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 5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合并功能：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按键切换连接方式（点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线）、切换手动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自动绘制、增减圆圈数、</a:t>
            </a:r>
            <a:endParaRPr lang="en-US" altLang="zh-CN" sz="2000" i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运动前进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后退、鼠标拖动图形位置、放大缩小图形</a:t>
            </a:r>
            <a:endParaRPr lang="zh-CN" altLang="en-US" sz="2000" i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776" y="833224"/>
            <a:ext cx="5299080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kbhit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和</a:t>
            </a:r>
            <a:r>
              <a:rPr lang="en-US" altLang="zh-CN" dirty="0"/>
              <a:t>_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getch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函数获取键盘按键信息，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x/X</a:t>
            </a:r>
            <a:r>
              <a:rPr lang="zh-CN" altLang="en-US" dirty="0"/>
              <a:t>被按下，则切换绘制点</a:t>
            </a:r>
            <a:r>
              <a:rPr lang="en-US" altLang="zh-CN" dirty="0"/>
              <a:t>/</a:t>
            </a:r>
            <a:r>
              <a:rPr lang="zh-CN" altLang="en-US" dirty="0"/>
              <a:t>线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h/H</a:t>
            </a:r>
            <a:r>
              <a:rPr lang="zh-CN" altLang="en-US" dirty="0"/>
              <a:t>被按下，则切换因子计算方式</a:t>
            </a:r>
            <a:r>
              <a:rPr lang="en-US" altLang="zh-CN" dirty="0"/>
              <a:t>,</a:t>
            </a:r>
            <a:r>
              <a:rPr lang="zh-CN" altLang="en-US" dirty="0"/>
              <a:t>手动增减转动速度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Q/E</a:t>
            </a:r>
            <a:r>
              <a:rPr lang="zh-CN" altLang="en-US" dirty="0"/>
              <a:t>被按下，增减圆圈数；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Shift/Ctrl</a:t>
            </a:r>
            <a:r>
              <a:rPr lang="zh-CN" altLang="en-US" dirty="0"/>
              <a:t>被按下，前进</a:t>
            </a:r>
            <a:r>
              <a:rPr lang="en-US" altLang="zh-CN" dirty="0"/>
              <a:t>/</a:t>
            </a:r>
            <a:r>
              <a:rPr lang="zh-CN" altLang="en-US" dirty="0"/>
              <a:t>后退；</a:t>
            </a:r>
            <a:endParaRPr lang="en-US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457776" y="3262498"/>
            <a:ext cx="520892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 err="1"/>
              <a:t>EasyX</a:t>
            </a:r>
            <a:r>
              <a:rPr lang="zh-CN" altLang="en-US" dirty="0"/>
              <a:t>中的函数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GetMouseMsg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获取鼠标滚轮信息。根据滚轮滚动值（</a:t>
            </a:r>
            <a:r>
              <a:rPr lang="en-US" altLang="zh-CN" dirty="0" err="1"/>
              <a:t>wheelDelta</a:t>
            </a:r>
            <a:r>
              <a:rPr lang="zh-CN" altLang="en-US" dirty="0"/>
              <a:t>）的正负，调节圆半径值，达到缩放效果。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通过函数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GetCursorPos</a:t>
            </a:r>
            <a:r>
              <a:rPr lang="zh-CN" altLang="en-US" dirty="0"/>
              <a:t>检索鼠标光标位置，拖动图</a:t>
            </a:r>
            <a:r>
              <a:rPr lang="en-US" altLang="zh-CN" dirty="0"/>
              <a:t>	</a:t>
            </a:r>
            <a:r>
              <a:rPr lang="zh-CN" altLang="en-US" dirty="0"/>
              <a:t>形位置移动。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DC8650-A88E-8136-453B-C1B7B58B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6856" y="3743800"/>
            <a:ext cx="2861720" cy="30145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A1F8CD-3E56-952B-5981-1677CBC1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5630" y="1030186"/>
            <a:ext cx="2932790" cy="4654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3A5FBF-8F4D-4478-3631-04FF6AC9FD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52" y="1105724"/>
            <a:ext cx="3330449" cy="2624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4bd56cb-9a85-4525-b25e-91fce6cac1cc"/>
  <p:tag name="COMMONDATA" val="eyJoZGlkIjoiMTU0ZmVjMjRjMzcwM2ZlZDU1OTE3MmFlZWQyNDAzMD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768,&quot;width&quot;:1212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795</Words>
  <Application>Microsoft Office PowerPoint</Application>
  <PresentationFormat>宽屏</PresentationFormat>
  <Paragraphs>92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黑体</vt:lpstr>
      <vt:lpstr>Aptos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N=10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前期查阅相关资料，寻找数学公式  静态心形曲线  动态曲线，增加功能  小组内讲解代码，组员提出疑问，组长解答  实现多层动态曲线重叠效果，使画面更加丰富  增加按键改善观者使用体验，完成终极版本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外线 紫</dc:creator>
  <cp:lastModifiedBy>锱剑 华</cp:lastModifiedBy>
  <cp:revision>60</cp:revision>
  <dcterms:created xsi:type="dcterms:W3CDTF">2023-11-01T10:15:00Z</dcterms:created>
  <dcterms:modified xsi:type="dcterms:W3CDTF">2023-11-08T11:23:29Z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0B8DE00A68C1485CA23405A3140CD470</vt:lpwstr>
  </property>
  <property fmtid="{D5CDD505-2E9C-101B-9397-08002B2CF9AE}" pid="3" name="KSOProductBuildVer">
    <vt:lpwstr>2052-11.1.0.12165</vt:lpwstr>
  </property>
</Properties>
</file>